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0" r:id="rId3"/>
    <p:sldId id="272" r:id="rId4"/>
    <p:sldId id="273" r:id="rId5"/>
    <p:sldId id="279" r:id="rId6"/>
    <p:sldId id="296" r:id="rId7"/>
    <p:sldId id="297" r:id="rId8"/>
    <p:sldId id="298" r:id="rId9"/>
    <p:sldId id="299" r:id="rId10"/>
    <p:sldId id="295" r:id="rId11"/>
    <p:sldId id="300" r:id="rId12"/>
    <p:sldId id="28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5" autoAdjust="0"/>
    <p:restoredTop sz="94660"/>
  </p:normalViewPr>
  <p:slideViewPr>
    <p:cSldViewPr snapToGrid="0">
      <p:cViewPr>
        <p:scale>
          <a:sx n="66" d="100"/>
          <a:sy n="66" d="100"/>
        </p:scale>
        <p:origin x="-93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Лист1!$A$1:$A$3</c:f>
              <c:strCache>
                <c:ptCount val="3"/>
                <c:pt idx="0">
                  <c:v>Общее количество педагогов </c:v>
                </c:pt>
                <c:pt idx="1">
                  <c:v>Количество педагогов работающих в "цифре" на начало проекта</c:v>
                </c:pt>
                <c:pt idx="2">
                  <c:v>Количество педагогов работающих в "цифре" в конце проекта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18</c:v>
                </c:pt>
                <c:pt idx="1">
                  <c:v>12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42656"/>
        <c:axId val="25567616"/>
      </c:barChart>
      <c:catAx>
        <c:axId val="25542656"/>
        <c:scaling>
          <c:orientation val="minMax"/>
        </c:scaling>
        <c:delete val="0"/>
        <c:axPos val="b"/>
        <c:majorTickMark val="out"/>
        <c:minorTickMark val="none"/>
        <c:tickLblPos val="nextTo"/>
        <c:crossAx val="25567616"/>
        <c:crosses val="autoZero"/>
        <c:auto val="1"/>
        <c:lblAlgn val="ctr"/>
        <c:lblOffset val="100"/>
        <c:noMultiLvlLbl val="0"/>
      </c:catAx>
      <c:valAx>
        <c:axId val="25567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542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128" y="1121959"/>
            <a:ext cx="9143745" cy="2388490"/>
          </a:xfrm>
        </p:spPr>
        <p:txBody>
          <a:bodyPr anchor="b"/>
          <a:lstStyle>
            <a:lvl1pPr algn="ctr">
              <a:defRPr sz="384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128" y="3602079"/>
            <a:ext cx="9143745" cy="1655450"/>
          </a:xfrm>
        </p:spPr>
        <p:txBody>
          <a:bodyPr/>
          <a:lstStyle>
            <a:lvl1pPr marL="0" indent="0" algn="ctr">
              <a:buNone/>
              <a:defRPr sz="1539"/>
            </a:lvl1pPr>
            <a:lvl2pPr marL="293202" indent="0" algn="ctr">
              <a:buNone/>
              <a:defRPr sz="1283"/>
            </a:lvl2pPr>
            <a:lvl3pPr marL="586405" indent="0" algn="ctr">
              <a:buNone/>
              <a:defRPr sz="1154"/>
            </a:lvl3pPr>
            <a:lvl4pPr marL="879607" indent="0" algn="ctr">
              <a:buNone/>
              <a:defRPr sz="1026"/>
            </a:lvl4pPr>
            <a:lvl5pPr marL="1172809" indent="0" algn="ctr">
              <a:buNone/>
              <a:defRPr sz="1026"/>
            </a:lvl5pPr>
            <a:lvl6pPr marL="1466012" indent="0" algn="ctr">
              <a:buNone/>
              <a:defRPr sz="1026"/>
            </a:lvl6pPr>
            <a:lvl7pPr marL="1759214" indent="0" algn="ctr">
              <a:buNone/>
              <a:defRPr sz="1026"/>
            </a:lvl7pPr>
            <a:lvl8pPr marL="2052417" indent="0" algn="ctr">
              <a:buNone/>
              <a:defRPr sz="1026"/>
            </a:lvl8pPr>
            <a:lvl9pPr marL="2345619" indent="0" algn="ctr">
              <a:buNone/>
              <a:defRPr sz="102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F68FB-A378-4C87-A3AF-B228681E98D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03.06.2021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D4D1-6643-4E51-A1C0-E6BAA8D43D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3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4D9AB-B3EE-4AF2-90F6-03425D69BD8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03.06.2021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BC287-3016-4F48-8405-94A602DE40A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4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327" y="274890"/>
            <a:ext cx="2742818" cy="5851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855" y="274890"/>
            <a:ext cx="8131733" cy="5851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08023-AC75-4D14-9EC7-22A63BC44C9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03.06.2021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9F017-7489-4052-AA97-0A86D1EEF16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55" y="274891"/>
            <a:ext cx="10972290" cy="1142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855" y="1600471"/>
            <a:ext cx="10972290" cy="452550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BC7-2062-449E-A4AD-B334366524B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03.06.2021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60845-99AF-46BA-B624-2B5622DB818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2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55" y="274891"/>
            <a:ext cx="10972290" cy="1142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855" y="1600471"/>
            <a:ext cx="10972290" cy="452550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DC5A5-F6A1-4F0F-B823-A359E9122A7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03.06.2021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2A523-F6EB-4B2B-A64F-A34E78C4D39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22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55" y="274891"/>
            <a:ext cx="10972290" cy="1142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855" y="1600471"/>
            <a:ext cx="5436766" cy="45255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44361" y="1600472"/>
            <a:ext cx="5437784" cy="2213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44361" y="3911585"/>
            <a:ext cx="5437784" cy="22143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6A2C3-B650-434E-82EA-9933F7BA1B5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03.06.2021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A13FD-C439-4146-856C-0EA9872C28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86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55" y="274891"/>
            <a:ext cx="10972290" cy="1142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855" y="1600471"/>
            <a:ext cx="5436766" cy="45255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44361" y="1600472"/>
            <a:ext cx="5437784" cy="2213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44361" y="3911585"/>
            <a:ext cx="5437784" cy="22143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575C7-74CC-4C40-8667-A137D08E330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03.06.2021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6001C-7223-470F-A67D-2ED96C6257B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0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1DC88-0842-4844-BF55-96A05AF20D4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03.06.2021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53628-AFE8-4DEF-BC41-6A5F260A073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1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05" y="1709410"/>
            <a:ext cx="10515154" cy="2852749"/>
          </a:xfrm>
        </p:spPr>
        <p:txBody>
          <a:bodyPr anchor="b"/>
          <a:lstStyle>
            <a:lvl1pPr>
              <a:defRPr sz="384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05" y="4589647"/>
            <a:ext cx="10515154" cy="1499679"/>
          </a:xfrm>
        </p:spPr>
        <p:txBody>
          <a:bodyPr/>
          <a:lstStyle>
            <a:lvl1pPr marL="0" indent="0">
              <a:buNone/>
              <a:defRPr sz="1539"/>
            </a:lvl1pPr>
            <a:lvl2pPr marL="293202" indent="0">
              <a:buNone/>
              <a:defRPr sz="1283"/>
            </a:lvl2pPr>
            <a:lvl3pPr marL="586405" indent="0">
              <a:buNone/>
              <a:defRPr sz="1154"/>
            </a:lvl3pPr>
            <a:lvl4pPr marL="879607" indent="0">
              <a:buNone/>
              <a:defRPr sz="1026"/>
            </a:lvl4pPr>
            <a:lvl5pPr marL="1172809" indent="0">
              <a:buNone/>
              <a:defRPr sz="1026"/>
            </a:lvl5pPr>
            <a:lvl6pPr marL="1466012" indent="0">
              <a:buNone/>
              <a:defRPr sz="1026"/>
            </a:lvl6pPr>
            <a:lvl7pPr marL="1759214" indent="0">
              <a:buNone/>
              <a:defRPr sz="1026"/>
            </a:lvl7pPr>
            <a:lvl8pPr marL="2052417" indent="0">
              <a:buNone/>
              <a:defRPr sz="1026"/>
            </a:lvl8pPr>
            <a:lvl9pPr marL="2345619" indent="0">
              <a:buNone/>
              <a:defRPr sz="102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E5DEC-DA7B-4AF1-B577-886109B5648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03.06.2021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4B9E2-C079-4B15-8FF3-2C490F8154F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2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855" y="1600471"/>
            <a:ext cx="5436766" cy="45255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44361" y="1600471"/>
            <a:ext cx="5437784" cy="45255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A665A-8949-4A67-AF08-2474B3DD293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03.06.2021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08FCE-9319-4EEA-91A9-D7BB5F4F153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50" y="365503"/>
            <a:ext cx="10515154" cy="13255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951" y="1680903"/>
            <a:ext cx="5157801" cy="82467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951" y="2505573"/>
            <a:ext cx="5157801" cy="36845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850" y="1680903"/>
            <a:ext cx="5183255" cy="82467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850" y="2505573"/>
            <a:ext cx="5183255" cy="36845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5EBD7-8534-45A7-9801-D4FF1B86692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03.06.2021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5F6DF-E880-470B-978E-69BD1673004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3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2CCB1-2CCF-44A3-B9E3-A5E3B48B538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03.06.2021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4CF79-B1B1-469B-ADAC-2FDFEB53F9F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7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743A-23BD-45BC-8791-016CDA7B4AF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03.06.2021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8DC2B-03BE-4586-943E-47F9DF0E825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0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50" y="457133"/>
            <a:ext cx="3931984" cy="1600471"/>
          </a:xfrm>
        </p:spPr>
        <p:txBody>
          <a:bodyPr anchor="b"/>
          <a:lstStyle>
            <a:lvl1pPr>
              <a:defRPr sz="205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255" y="987568"/>
            <a:ext cx="6171850" cy="4873701"/>
          </a:xfrm>
        </p:spPr>
        <p:txBody>
          <a:bodyPr/>
          <a:lstStyle>
            <a:lvl1pPr>
              <a:defRPr sz="2052"/>
            </a:lvl1pPr>
            <a:lvl2pPr>
              <a:defRPr sz="1796"/>
            </a:lvl2pPr>
            <a:lvl3pPr>
              <a:defRPr sz="1539"/>
            </a:lvl3pPr>
            <a:lvl4pPr>
              <a:defRPr sz="1283"/>
            </a:lvl4pPr>
            <a:lvl5pPr>
              <a:defRPr sz="1283"/>
            </a:lvl5pPr>
            <a:lvl6pPr>
              <a:defRPr sz="1283"/>
            </a:lvl6pPr>
            <a:lvl7pPr>
              <a:defRPr sz="1283"/>
            </a:lvl7pPr>
            <a:lvl8pPr>
              <a:defRPr sz="1283"/>
            </a:lvl8pPr>
            <a:lvl9pPr>
              <a:defRPr sz="128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50" y="2057604"/>
            <a:ext cx="3931984" cy="3811810"/>
          </a:xfrm>
        </p:spPr>
        <p:txBody>
          <a:bodyPr/>
          <a:lstStyle>
            <a:lvl1pPr marL="0" indent="0">
              <a:buNone/>
              <a:defRPr sz="1026"/>
            </a:lvl1pPr>
            <a:lvl2pPr marL="293202" indent="0">
              <a:buNone/>
              <a:defRPr sz="898"/>
            </a:lvl2pPr>
            <a:lvl3pPr marL="586405" indent="0">
              <a:buNone/>
              <a:defRPr sz="770"/>
            </a:lvl3pPr>
            <a:lvl4pPr marL="879607" indent="0">
              <a:buNone/>
              <a:defRPr sz="641"/>
            </a:lvl4pPr>
            <a:lvl5pPr marL="1172809" indent="0">
              <a:buNone/>
              <a:defRPr sz="641"/>
            </a:lvl5pPr>
            <a:lvl6pPr marL="1466012" indent="0">
              <a:buNone/>
              <a:defRPr sz="641"/>
            </a:lvl6pPr>
            <a:lvl7pPr marL="1759214" indent="0">
              <a:buNone/>
              <a:defRPr sz="641"/>
            </a:lvl7pPr>
            <a:lvl8pPr marL="2052417" indent="0">
              <a:buNone/>
              <a:defRPr sz="641"/>
            </a:lvl8pPr>
            <a:lvl9pPr marL="2345619" indent="0">
              <a:buNone/>
              <a:defRPr sz="64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DC965-4A43-4F0E-BC75-84F2858A0B9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03.06.2021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2DFF6-CE68-4473-8FCB-4AC7272EC2C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6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50" y="457133"/>
            <a:ext cx="3931984" cy="1600471"/>
          </a:xfrm>
        </p:spPr>
        <p:txBody>
          <a:bodyPr anchor="b"/>
          <a:lstStyle>
            <a:lvl1pPr>
              <a:defRPr sz="205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255" y="987568"/>
            <a:ext cx="6171850" cy="4873701"/>
          </a:xfrm>
        </p:spPr>
        <p:txBody>
          <a:bodyPr/>
          <a:lstStyle>
            <a:lvl1pPr marL="0" indent="0">
              <a:buNone/>
              <a:defRPr sz="2052"/>
            </a:lvl1pPr>
            <a:lvl2pPr marL="293202" indent="0">
              <a:buNone/>
              <a:defRPr sz="1796"/>
            </a:lvl2pPr>
            <a:lvl3pPr marL="586405" indent="0">
              <a:buNone/>
              <a:defRPr sz="1539"/>
            </a:lvl3pPr>
            <a:lvl4pPr marL="879607" indent="0">
              <a:buNone/>
              <a:defRPr sz="1283"/>
            </a:lvl4pPr>
            <a:lvl5pPr marL="1172809" indent="0">
              <a:buNone/>
              <a:defRPr sz="1283"/>
            </a:lvl5pPr>
            <a:lvl6pPr marL="1466012" indent="0">
              <a:buNone/>
              <a:defRPr sz="1283"/>
            </a:lvl6pPr>
            <a:lvl7pPr marL="1759214" indent="0">
              <a:buNone/>
              <a:defRPr sz="1283"/>
            </a:lvl7pPr>
            <a:lvl8pPr marL="2052417" indent="0">
              <a:buNone/>
              <a:defRPr sz="1283"/>
            </a:lvl8pPr>
            <a:lvl9pPr marL="2345619" indent="0">
              <a:buNone/>
              <a:defRPr sz="1283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50" y="2057604"/>
            <a:ext cx="3931984" cy="3811810"/>
          </a:xfrm>
        </p:spPr>
        <p:txBody>
          <a:bodyPr/>
          <a:lstStyle>
            <a:lvl1pPr marL="0" indent="0">
              <a:buNone/>
              <a:defRPr sz="1026"/>
            </a:lvl1pPr>
            <a:lvl2pPr marL="293202" indent="0">
              <a:buNone/>
              <a:defRPr sz="898"/>
            </a:lvl2pPr>
            <a:lvl3pPr marL="586405" indent="0">
              <a:buNone/>
              <a:defRPr sz="770"/>
            </a:lvl3pPr>
            <a:lvl4pPr marL="879607" indent="0">
              <a:buNone/>
              <a:defRPr sz="641"/>
            </a:lvl4pPr>
            <a:lvl5pPr marL="1172809" indent="0">
              <a:buNone/>
              <a:defRPr sz="641"/>
            </a:lvl5pPr>
            <a:lvl6pPr marL="1466012" indent="0">
              <a:buNone/>
              <a:defRPr sz="641"/>
            </a:lvl6pPr>
            <a:lvl7pPr marL="1759214" indent="0">
              <a:buNone/>
              <a:defRPr sz="641"/>
            </a:lvl7pPr>
            <a:lvl8pPr marL="2052417" indent="0">
              <a:buNone/>
              <a:defRPr sz="641"/>
            </a:lvl8pPr>
            <a:lvl9pPr marL="2345619" indent="0">
              <a:buNone/>
              <a:defRPr sz="64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BA5B6-F926-4754-B336-E6B17F53AB6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03.06.2021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8C949-481D-4890-A44C-C6C62F4480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55" y="274891"/>
            <a:ext cx="10972290" cy="114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9709" tIns="84854" rIns="169709" bIns="848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55" y="1600471"/>
            <a:ext cx="10972290" cy="452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9709" tIns="84854" rIns="169709" bIns="848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55" y="6245097"/>
            <a:ext cx="2844630" cy="4764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9709" tIns="84854" rIns="169709" bIns="848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67"/>
            </a:lvl1pPr>
          </a:lstStyle>
          <a:p>
            <a:pPr defTabSz="914221" fontAlgn="base">
              <a:spcBef>
                <a:spcPct val="0"/>
              </a:spcBef>
              <a:spcAft>
                <a:spcPct val="0"/>
              </a:spcAft>
              <a:defRPr/>
            </a:pPr>
            <a:fld id="{91E8D8E7-869D-4723-B57C-2CDCAFC63281}" type="datetimeFigureOut">
              <a:rPr lang="ru-RU" smtClean="0">
                <a:solidFill>
                  <a:srgbClr val="000000"/>
                </a:solidFill>
              </a:rPr>
              <a:pPr defTabSz="914221"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134" y="6245097"/>
            <a:ext cx="3861733" cy="4764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9709" tIns="84854" rIns="169709" bIns="8485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67"/>
            </a:lvl1pPr>
          </a:lstStyle>
          <a:p>
            <a:pPr defTabSz="914221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515" y="6245097"/>
            <a:ext cx="2844630" cy="4764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69709" tIns="84854" rIns="169709" bIns="848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67"/>
            </a:lvl1pPr>
          </a:lstStyle>
          <a:p>
            <a:pPr defTabSz="914221" fontAlgn="base">
              <a:spcBef>
                <a:spcPct val="0"/>
              </a:spcBef>
              <a:spcAft>
                <a:spcPct val="0"/>
              </a:spcAft>
              <a:defRPr/>
            </a:pPr>
            <a:fld id="{1EFBE25E-AD83-499A-B639-D0C957765513}" type="slidenum">
              <a:rPr lang="ru-RU" altLang="ru-RU" smtClean="0">
                <a:solidFill>
                  <a:srgbClr val="000000"/>
                </a:solidFill>
              </a:rPr>
              <a:pPr defTabSz="91422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0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ctr" defTabSz="1088310" rtl="0" eaLnBrk="0" fontAlgn="base" hangingPunct="0">
        <a:spcBef>
          <a:spcPct val="0"/>
        </a:spcBef>
        <a:spcAft>
          <a:spcPct val="0"/>
        </a:spcAft>
        <a:defRPr sz="5259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8310" rtl="0" eaLnBrk="0" fontAlgn="base" hangingPunct="0">
        <a:spcBef>
          <a:spcPct val="0"/>
        </a:spcBef>
        <a:spcAft>
          <a:spcPct val="0"/>
        </a:spcAft>
        <a:defRPr sz="5259">
          <a:solidFill>
            <a:schemeClr val="tx2"/>
          </a:solidFill>
          <a:latin typeface="Arial" panose="020B0604020202020204" pitchFamily="34" charset="0"/>
        </a:defRPr>
      </a:lvl2pPr>
      <a:lvl3pPr algn="ctr" defTabSz="1088310" rtl="0" eaLnBrk="0" fontAlgn="base" hangingPunct="0">
        <a:spcBef>
          <a:spcPct val="0"/>
        </a:spcBef>
        <a:spcAft>
          <a:spcPct val="0"/>
        </a:spcAft>
        <a:defRPr sz="5259">
          <a:solidFill>
            <a:schemeClr val="tx2"/>
          </a:solidFill>
          <a:latin typeface="Arial" panose="020B0604020202020204" pitchFamily="34" charset="0"/>
        </a:defRPr>
      </a:lvl3pPr>
      <a:lvl4pPr algn="ctr" defTabSz="1088310" rtl="0" eaLnBrk="0" fontAlgn="base" hangingPunct="0">
        <a:spcBef>
          <a:spcPct val="0"/>
        </a:spcBef>
        <a:spcAft>
          <a:spcPct val="0"/>
        </a:spcAft>
        <a:defRPr sz="5259">
          <a:solidFill>
            <a:schemeClr val="tx2"/>
          </a:solidFill>
          <a:latin typeface="Arial" panose="020B0604020202020204" pitchFamily="34" charset="0"/>
        </a:defRPr>
      </a:lvl4pPr>
      <a:lvl5pPr algn="ctr" defTabSz="1088310" rtl="0" eaLnBrk="0" fontAlgn="base" hangingPunct="0">
        <a:spcBef>
          <a:spcPct val="0"/>
        </a:spcBef>
        <a:spcAft>
          <a:spcPct val="0"/>
        </a:spcAft>
        <a:defRPr sz="5259">
          <a:solidFill>
            <a:schemeClr val="tx2"/>
          </a:solidFill>
          <a:latin typeface="Arial" panose="020B0604020202020204" pitchFamily="34" charset="0"/>
        </a:defRPr>
      </a:lvl5pPr>
      <a:lvl6pPr marL="293202" algn="ctr" defTabSz="1088310" rtl="0" fontAlgn="base">
        <a:spcBef>
          <a:spcPct val="0"/>
        </a:spcBef>
        <a:spcAft>
          <a:spcPct val="0"/>
        </a:spcAft>
        <a:defRPr sz="5259">
          <a:solidFill>
            <a:schemeClr val="tx2"/>
          </a:solidFill>
          <a:latin typeface="Arial" panose="020B0604020202020204" pitchFamily="34" charset="0"/>
        </a:defRPr>
      </a:lvl6pPr>
      <a:lvl7pPr marL="586405" algn="ctr" defTabSz="1088310" rtl="0" fontAlgn="base">
        <a:spcBef>
          <a:spcPct val="0"/>
        </a:spcBef>
        <a:spcAft>
          <a:spcPct val="0"/>
        </a:spcAft>
        <a:defRPr sz="5259">
          <a:solidFill>
            <a:schemeClr val="tx2"/>
          </a:solidFill>
          <a:latin typeface="Arial" panose="020B0604020202020204" pitchFamily="34" charset="0"/>
        </a:defRPr>
      </a:lvl7pPr>
      <a:lvl8pPr marL="879607" algn="ctr" defTabSz="1088310" rtl="0" fontAlgn="base">
        <a:spcBef>
          <a:spcPct val="0"/>
        </a:spcBef>
        <a:spcAft>
          <a:spcPct val="0"/>
        </a:spcAft>
        <a:defRPr sz="5259">
          <a:solidFill>
            <a:schemeClr val="tx2"/>
          </a:solidFill>
          <a:latin typeface="Arial" panose="020B0604020202020204" pitchFamily="34" charset="0"/>
        </a:defRPr>
      </a:lvl8pPr>
      <a:lvl9pPr marL="1172809" algn="ctr" defTabSz="1088310" rtl="0" fontAlgn="base">
        <a:spcBef>
          <a:spcPct val="0"/>
        </a:spcBef>
        <a:spcAft>
          <a:spcPct val="0"/>
        </a:spcAft>
        <a:defRPr sz="5259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08244" indent="-408244" algn="l" defTabSz="1088310" rtl="0" eaLnBrk="0" fontAlgn="base" hangingPunct="0">
        <a:spcBef>
          <a:spcPct val="20000"/>
        </a:spcBef>
        <a:spcAft>
          <a:spcPct val="0"/>
        </a:spcAft>
        <a:buChar char="•"/>
        <a:defRPr sz="3784" kern="1200">
          <a:solidFill>
            <a:schemeClr val="tx1"/>
          </a:solidFill>
          <a:latin typeface="+mn-lt"/>
          <a:ea typeface="+mn-ea"/>
          <a:cs typeface="+mn-cs"/>
        </a:defRPr>
      </a:lvl1pPr>
      <a:lvl2pPr marL="884698" indent="-340033" algn="l" defTabSz="1088310" rtl="0" eaLnBrk="0" fontAlgn="base" hangingPunct="0">
        <a:spcBef>
          <a:spcPct val="20000"/>
        </a:spcBef>
        <a:spcAft>
          <a:spcPct val="0"/>
        </a:spcAft>
        <a:buChar char="–"/>
        <a:defRPr sz="3335" kern="1200">
          <a:solidFill>
            <a:schemeClr val="tx1"/>
          </a:solidFill>
          <a:latin typeface="+mn-lt"/>
          <a:ea typeface="+mn-ea"/>
          <a:cs typeface="+mn-cs"/>
        </a:defRPr>
      </a:lvl2pPr>
      <a:lvl3pPr marL="1360133" indent="-271823" algn="l" defTabSz="1088310" rtl="0" eaLnBrk="0" fontAlgn="base" hangingPunct="0">
        <a:spcBef>
          <a:spcPct val="20000"/>
        </a:spcBef>
        <a:spcAft>
          <a:spcPct val="0"/>
        </a:spcAft>
        <a:buChar char="•"/>
        <a:defRPr sz="2886" kern="1200">
          <a:solidFill>
            <a:schemeClr val="tx1"/>
          </a:solidFill>
          <a:latin typeface="+mn-lt"/>
          <a:ea typeface="+mn-ea"/>
          <a:cs typeface="+mn-cs"/>
        </a:defRPr>
      </a:lvl3pPr>
      <a:lvl4pPr marL="1904798" indent="-271823" algn="l" defTabSz="1088310" rtl="0" eaLnBrk="0" fontAlgn="base" hangingPunct="0">
        <a:spcBef>
          <a:spcPct val="20000"/>
        </a:spcBef>
        <a:spcAft>
          <a:spcPct val="0"/>
        </a:spcAft>
        <a:buChar char="–"/>
        <a:defRPr sz="2373" kern="1200">
          <a:solidFill>
            <a:schemeClr val="tx1"/>
          </a:solidFill>
          <a:latin typeface="+mn-lt"/>
          <a:ea typeface="+mn-ea"/>
          <a:cs typeface="+mn-cs"/>
        </a:defRPr>
      </a:lvl4pPr>
      <a:lvl5pPr marL="2449461" indent="-272841" algn="l" defTabSz="1088310" rtl="0" eaLnBrk="0" fontAlgn="base" hangingPunct="0">
        <a:spcBef>
          <a:spcPct val="20000"/>
        </a:spcBef>
        <a:spcAft>
          <a:spcPct val="0"/>
        </a:spcAft>
        <a:buChar char="»"/>
        <a:defRPr sz="2373" kern="1200">
          <a:solidFill>
            <a:schemeClr val="tx1"/>
          </a:solidFill>
          <a:latin typeface="+mn-lt"/>
          <a:ea typeface="+mn-ea"/>
          <a:cs typeface="+mn-cs"/>
        </a:defRPr>
      </a:lvl5pPr>
      <a:lvl6pPr marL="1612613" indent="-146601" algn="l" defTabSz="586405" rtl="0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905815" indent="-146601" algn="l" defTabSz="586405" rtl="0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2199018" indent="-146601" algn="l" defTabSz="586405" rtl="0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2492220" indent="-146601" algn="l" defTabSz="586405" rtl="0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1pPr>
      <a:lvl2pPr marL="29320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2pPr>
      <a:lvl3pPr marL="586405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3pPr>
      <a:lvl4pPr marL="87960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17280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46601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759214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205241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234561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912" y="289405"/>
            <a:ext cx="10972290" cy="1142321"/>
          </a:xfrm>
        </p:spPr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«Время терять – успеха не знать»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855" y="1600472"/>
            <a:ext cx="4591873" cy="37910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Новокузнецкий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униципальный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айон</a:t>
            </a:r>
          </a:p>
          <a:p>
            <a:pPr marL="0" indent="0" algn="ctr">
              <a:buNone/>
            </a:pP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</a:t>
            </a:r>
          </a:p>
          <a:p>
            <a:pPr marL="0" indent="0" algn="ctr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«Безруковская основная общеобразовательная школа»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Румынская Елена Васильевна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5029" y="6444343"/>
            <a:ext cx="3018971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2" descr="Время терять – успеха не знать! 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Время терять – успеха не знать! ⋆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Время терять – успеха не знать! 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63" y="1364343"/>
            <a:ext cx="6903137" cy="3628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6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55" y="274891"/>
            <a:ext cx="10972290" cy="639509"/>
          </a:xfrm>
        </p:spPr>
        <p:txBody>
          <a:bodyPr/>
          <a:lstStyle/>
          <a:p>
            <a:r>
              <a:rPr lang="ru-RU" sz="4800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Результативность работы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65029" y="6444343"/>
            <a:ext cx="3018971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2" t="8135" r="36918" b="13690"/>
          <a:stretch/>
        </p:blipFill>
        <p:spPr bwMode="auto">
          <a:xfrm>
            <a:off x="609600" y="4005944"/>
            <a:ext cx="1625600" cy="2426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8" t="6895" r="33291" b="14336"/>
          <a:stretch/>
        </p:blipFill>
        <p:spPr bwMode="auto">
          <a:xfrm>
            <a:off x="2910841" y="3991319"/>
            <a:ext cx="1815743" cy="2426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8" t="7490" r="33291" b="13542"/>
          <a:stretch/>
        </p:blipFill>
        <p:spPr bwMode="auto">
          <a:xfrm>
            <a:off x="5290763" y="4005944"/>
            <a:ext cx="1821237" cy="2439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8" t="7687" r="37227" b="15129"/>
          <a:stretch/>
        </p:blipFill>
        <p:spPr bwMode="auto">
          <a:xfrm>
            <a:off x="9867514" y="4005944"/>
            <a:ext cx="1642315" cy="2438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376517"/>
              </p:ext>
            </p:extLst>
          </p:nvPr>
        </p:nvGraphicFramePr>
        <p:xfrm>
          <a:off x="6201381" y="928915"/>
          <a:ext cx="5156048" cy="306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1480457"/>
            <a:ext cx="559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Работа в «Цифре» - перевод максимум документов в электронный формат. Материалы к урокам, классным часам и т. д. хранятся на рабочих компьютерах педагогов.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9" t="6547" r="33305" b="13889"/>
          <a:stretch/>
        </p:blipFill>
        <p:spPr bwMode="auto">
          <a:xfrm>
            <a:off x="7546375" y="4005944"/>
            <a:ext cx="1829853" cy="2468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89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710" y="0"/>
            <a:ext cx="10972290" cy="1142321"/>
          </a:xfrm>
        </p:spPr>
        <p:txBody>
          <a:bodyPr/>
          <a:lstStyle/>
          <a:p>
            <a:r>
              <a:rPr lang="ru-RU" sz="5400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Результативность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827" y="1135469"/>
            <a:ext cx="10972290" cy="366821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С помощью «Рабочего места» учитель может: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планировать уроки, используя дифференцированный подход в обучении;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проводить наглядные и интерактивные уроки;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для проведения уроков использовать готовые материалы или создавать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уроки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(как на базе существующих, так и с нуля);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использовать коллекцию медиа–объектов;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накапливать собственную (авторскую) коллекцию медиа–объектов;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обмениваться педагогической информацией с коллегами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65029" y="6516914"/>
            <a:ext cx="3018971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фото\интерактивная панель кабинет физ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2" y="4615270"/>
            <a:ext cx="1773685" cy="164065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ото\ноутбук кабинет начальных классов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52" y="4600756"/>
            <a:ext cx="2187547" cy="16406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о\ноутбук кабинет русского языка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99" y="4600756"/>
            <a:ext cx="2187546" cy="16406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фото\ноутбук кабинет иностранного язы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43" y="4600756"/>
            <a:ext cx="2264228" cy="169817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фото\ноутбук кабинет начальных классов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724" y="4571999"/>
            <a:ext cx="2302933" cy="1727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6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490" y="1092472"/>
            <a:ext cx="10972290" cy="147655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СПАСИБО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ЗА ВНИМАНИЕ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5029" y="6444343"/>
            <a:ext cx="3018971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Виртуальный методический кабинет - Пространство Internet в помощь учител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0" y="1959429"/>
            <a:ext cx="6650712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2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577" y="266278"/>
            <a:ext cx="8497019" cy="584775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ПРОЕКТА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8972" y="909099"/>
            <a:ext cx="425053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600" b="1" i="1" dirty="0" smtClean="0">
                <a:solidFill>
                  <a:srgbClr val="0070C0"/>
                </a:solidFill>
              </a:rPr>
              <a:t>Румынская Елена Васильевна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24703" y="4898057"/>
            <a:ext cx="159832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i="1" u="sng" dirty="0" err="1" smtClean="0">
                <a:solidFill>
                  <a:srgbClr val="0070C0"/>
                </a:solidFill>
              </a:rPr>
              <a:t>Кашкина</a:t>
            </a:r>
            <a:r>
              <a:rPr lang="ru-RU" sz="1400" b="1" i="1" u="sng" dirty="0" smtClean="0">
                <a:solidFill>
                  <a:srgbClr val="0070C0"/>
                </a:solidFill>
              </a:rPr>
              <a:t> Инна Николаевна</a:t>
            </a:r>
          </a:p>
          <a:p>
            <a:pPr lvl="0" algn="ctr">
              <a:lnSpc>
                <a:spcPct val="115000"/>
              </a:lnSpc>
            </a:pPr>
            <a:r>
              <a:rPr lang="ru-RU" sz="1400" dirty="0" smtClean="0">
                <a:solidFill>
                  <a:srgbClr val="002060"/>
                </a:solidFill>
                <a:ea typeface="Calibri"/>
                <a:cs typeface="Times New Roman"/>
              </a:rPr>
              <a:t>учитель </a:t>
            </a:r>
          </a:p>
          <a:p>
            <a:pPr lvl="0" algn="ctr">
              <a:lnSpc>
                <a:spcPct val="115000"/>
              </a:lnSpc>
            </a:pPr>
            <a:r>
              <a:rPr lang="ru-RU" sz="1400" dirty="0" smtClean="0">
                <a:solidFill>
                  <a:srgbClr val="002060"/>
                </a:solidFill>
                <a:ea typeface="Calibri"/>
                <a:cs typeface="Times New Roman"/>
              </a:rPr>
              <a:t>математики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71644" y="1820824"/>
            <a:ext cx="1761209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i="1" u="sng" dirty="0" smtClean="0">
                <a:solidFill>
                  <a:srgbClr val="0070C0"/>
                </a:solidFill>
              </a:rPr>
              <a:t>Томинкина Нина Николаевна</a:t>
            </a:r>
          </a:p>
          <a:p>
            <a:pPr lvl="0" algn="ctr">
              <a:lnSpc>
                <a:spcPct val="115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заместитель директора по воспитательной работе</a:t>
            </a:r>
            <a:endParaRPr lang="ru-RU" sz="1400" b="1" i="1" u="sng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8879" y="1650777"/>
            <a:ext cx="148366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u="sng" dirty="0" smtClean="0">
                <a:solidFill>
                  <a:srgbClr val="0070C0"/>
                </a:solidFill>
              </a:rPr>
              <a:t>Казначеева Елена Анатольевна</a:t>
            </a:r>
          </a:p>
          <a:p>
            <a:pPr lvl="0" algn="ctr">
              <a:lnSpc>
                <a:spcPct val="115000"/>
              </a:lnSpc>
            </a:pPr>
            <a:endParaRPr lang="ru-RU" sz="1400" b="1" u="sng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66374" y="2375697"/>
            <a:ext cx="18086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заместитель директора по учебно-воспитательной работе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12541" y="3112739"/>
            <a:ext cx="4206645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директор МБОУ «Безруковская основная общеобразовательная школа»-</a:t>
            </a:r>
          </a:p>
          <a:p>
            <a:pPr lvl="0" algn="ctr">
              <a:lnSpc>
                <a:spcPct val="115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руководитель проекта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\\Комп-7-пк\сканы\0-rumyinskaya-elena-vasilevna-direktor-dsc20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93" y="1213798"/>
            <a:ext cx="1340089" cy="191197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-70F10~1\AppData\Local\Temp\Rar$DIa0.378\DSC07646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" y="4062798"/>
            <a:ext cx="1444417" cy="216639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-70F10~1\AppData\Local\Temp\Rar$DIa0.047\DSC07630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388" y="4096474"/>
            <a:ext cx="1444121" cy="216639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071716" y="4903498"/>
            <a:ext cx="1598328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i="1" u="sng" dirty="0" smtClean="0">
                <a:solidFill>
                  <a:srgbClr val="0070C0"/>
                </a:solidFill>
              </a:rPr>
              <a:t>Ткачук Вера Ивановна</a:t>
            </a:r>
          </a:p>
          <a:p>
            <a:pPr lvl="0" algn="ctr">
              <a:lnSpc>
                <a:spcPct val="115000"/>
              </a:lnSpc>
            </a:pPr>
            <a:r>
              <a:rPr lang="ru-RU" sz="1400" dirty="0" smtClean="0">
                <a:solidFill>
                  <a:srgbClr val="002060"/>
                </a:solidFill>
                <a:ea typeface="Calibri"/>
                <a:cs typeface="Times New Roman"/>
              </a:rPr>
              <a:t>учитель </a:t>
            </a:r>
          </a:p>
          <a:p>
            <a:pPr lvl="0" algn="ctr">
              <a:lnSpc>
                <a:spcPct val="115000"/>
              </a:lnSpc>
            </a:pPr>
            <a:r>
              <a:rPr lang="ru-RU" sz="1400" dirty="0">
                <a:solidFill>
                  <a:srgbClr val="002060"/>
                </a:solidFill>
                <a:ea typeface="Calibri"/>
                <a:cs typeface="Times New Roman"/>
              </a:rPr>
              <a:t>н</a:t>
            </a:r>
            <a:r>
              <a:rPr lang="ru-RU" sz="1400" dirty="0" smtClean="0">
                <a:solidFill>
                  <a:srgbClr val="002060"/>
                </a:solidFill>
                <a:ea typeface="Calibri"/>
                <a:cs typeface="Times New Roman"/>
              </a:rPr>
              <a:t>ачальных классов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029" name="Picture 5" descr="C:\Users\-70F10~1\AppData\Local\Temp\Rar$DIa0.161\DSC07652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948" y="4055026"/>
            <a:ext cx="1444262" cy="216639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479373" y="4898057"/>
            <a:ext cx="1598328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i="1" u="sng" dirty="0" smtClean="0">
                <a:solidFill>
                  <a:srgbClr val="0070C0"/>
                </a:solidFill>
              </a:rPr>
              <a:t>Воронина Ирина Сергеевна</a:t>
            </a:r>
          </a:p>
          <a:p>
            <a:pPr lvl="0" algn="ctr">
              <a:lnSpc>
                <a:spcPct val="115000"/>
              </a:lnSpc>
            </a:pPr>
            <a:r>
              <a:rPr lang="ru-RU" sz="1400" dirty="0" smtClean="0">
                <a:solidFill>
                  <a:srgbClr val="002060"/>
                </a:solidFill>
                <a:ea typeface="Calibri"/>
                <a:cs typeface="Times New Roman"/>
              </a:rPr>
              <a:t>учитель </a:t>
            </a:r>
          </a:p>
          <a:p>
            <a:pPr lvl="0" algn="ctr">
              <a:lnSpc>
                <a:spcPct val="115000"/>
              </a:lnSpc>
            </a:pPr>
            <a:r>
              <a:rPr lang="ru-RU" sz="1400" dirty="0" smtClean="0">
                <a:solidFill>
                  <a:srgbClr val="002060"/>
                </a:solidFill>
                <a:ea typeface="Calibri"/>
                <a:cs typeface="Times New Roman"/>
              </a:rPr>
              <a:t>истории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030" name="Picture 6" descr="C:\Users\-70F10~1\AppData\Local\Temp\Rar$DIa0.581\DSC07657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2" y="1451429"/>
            <a:ext cx="1464033" cy="219604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Язык и регионы: опыт комплексного филологического исследования  социокультурного пространства юга Кузбасса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276" r="15667" b="17435"/>
          <a:stretch/>
        </p:blipFill>
        <p:spPr bwMode="auto">
          <a:xfrm>
            <a:off x="8505371" y="4062798"/>
            <a:ext cx="1538515" cy="217183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9894745" y="4903498"/>
            <a:ext cx="1598328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i="1" u="sng" dirty="0" err="1" smtClean="0">
                <a:solidFill>
                  <a:srgbClr val="0070C0"/>
                </a:solidFill>
              </a:rPr>
              <a:t>Кусургашева</a:t>
            </a:r>
            <a:r>
              <a:rPr lang="ru-RU" sz="1400" b="1" i="1" u="sng" dirty="0" smtClean="0">
                <a:solidFill>
                  <a:srgbClr val="0070C0"/>
                </a:solidFill>
              </a:rPr>
              <a:t> Ирина Анатольевна</a:t>
            </a:r>
          </a:p>
          <a:p>
            <a:pPr lvl="0" algn="ctr">
              <a:lnSpc>
                <a:spcPct val="115000"/>
              </a:lnSpc>
            </a:pPr>
            <a:r>
              <a:rPr lang="ru-RU" sz="1400" dirty="0" smtClean="0">
                <a:solidFill>
                  <a:srgbClr val="002060"/>
                </a:solidFill>
                <a:ea typeface="Calibri"/>
                <a:cs typeface="Times New Roman"/>
              </a:rPr>
              <a:t>учитель </a:t>
            </a:r>
          </a:p>
          <a:p>
            <a:pPr lvl="0" algn="ctr">
              <a:lnSpc>
                <a:spcPct val="115000"/>
              </a:lnSpc>
            </a:pPr>
            <a:r>
              <a:rPr lang="ru-RU" sz="1400" dirty="0">
                <a:solidFill>
                  <a:srgbClr val="002060"/>
                </a:solidFill>
                <a:ea typeface="Calibri"/>
                <a:cs typeface="Times New Roman"/>
              </a:rPr>
              <a:t>р</a:t>
            </a:r>
            <a:r>
              <a:rPr lang="ru-RU" sz="1400" dirty="0" smtClean="0">
                <a:solidFill>
                  <a:srgbClr val="002060"/>
                </a:solidFill>
                <a:ea typeface="Calibri"/>
                <a:cs typeface="Times New Roman"/>
              </a:rPr>
              <a:t>усского языка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25" name="Рисунок 24" descr="C:\Documents and Settings\Admin\Рабочий стол\Юбилей школы\Проект\Фото\IMG_7209.JPG"/>
          <p:cNvPicPr/>
          <p:nvPr/>
        </p:nvPicPr>
        <p:blipFill>
          <a:blip r:embed="rId8" cstate="print"/>
          <a:srcRect b="16667"/>
          <a:stretch>
            <a:fillRect/>
          </a:stretch>
        </p:blipFill>
        <p:spPr bwMode="auto">
          <a:xfrm>
            <a:off x="7519186" y="1502860"/>
            <a:ext cx="1394114" cy="174567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8665029" y="6444343"/>
            <a:ext cx="3018971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315" y="919844"/>
            <a:ext cx="11364685" cy="97790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«Время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терять – успеха не знать»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3219" y="1689100"/>
            <a:ext cx="10890781" cy="5168900"/>
          </a:xfrm>
        </p:spPr>
        <p:txBody>
          <a:bodyPr/>
          <a:lstStyle/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рационального использования времени учителя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предметника.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основе анализа определить суть ключевых понятий организуемого проекта;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2.Раскрыть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сущность использования бережливых технологий 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3.Актуализировать позицию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использованию бережливых технологий;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4.Апробировать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проекта в форме проведения открытых образовательных и методических мероприятий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5029" y="6444343"/>
            <a:ext cx="3018971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1" t="15674" r="33109" b="9821"/>
          <a:stretch/>
        </p:blipFill>
        <p:spPr bwMode="auto">
          <a:xfrm>
            <a:off x="10022278" y="4934857"/>
            <a:ext cx="1937493" cy="1814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8465" y="623499"/>
            <a:ext cx="8305673" cy="965200"/>
          </a:xfrm>
        </p:spPr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ПРОЕКТА 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«Время терять – успеха не знать»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427739" y="362171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110319" y="40548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32276" r="20227" b="12500"/>
          <a:stretch/>
        </p:blipFill>
        <p:spPr bwMode="auto">
          <a:xfrm>
            <a:off x="855785" y="1465943"/>
            <a:ext cx="10799186" cy="502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665029" y="6444343"/>
            <a:ext cx="3018971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383" y="145495"/>
            <a:ext cx="10972290" cy="1088219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138" y="1333051"/>
            <a:ext cx="11459688" cy="5127126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 -подготовительный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Постановка цели и задач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Разработка паспорта проекта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Разработка плана мероприятий по проекту с указанием сроков и ответственных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Выход этапа – паспорт,  план мероприятий, план-график работы творческой группы,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распределение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обязанностей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этап- основной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плана мероприятий всеми участниками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этап- заключительный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выполненной работы, определение дальнейших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удовлетворённости сотрудников после внедрения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улучшений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65029" y="6444343"/>
            <a:ext cx="3018971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383" y="145495"/>
            <a:ext cx="10972290" cy="1088219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ПРОЕКТА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138" y="1333051"/>
            <a:ext cx="11459688" cy="512712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1. Согласование паспорта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лин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-проекта  – «20» 11.2020 г.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2. Картирование текущего состояния (с «23»11.2020 г.  по «25»12.2020 г.)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3. Анализ проблем и потерь (с «30»11.2020 г.  по «14»12.2020г.)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4. Составление карты целевого состояния (с «14»12.2020г.  по «25»12.2020 г.)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5. Разработка плана мероприятий (с «30»11.2020г.  по «20»12.2020 г.)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6. Защита плана мероприятий  (с «11»01.2021 г.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7. Внедрение улучшений (с «15»01.2021 г.  по «20»02.2021 г.)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8. Мониторинг результатов (с «21»02.2021 г.  по «22»04.2021г.)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9. Закрытие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лин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-проекта (с «25»04.2021 г.)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10. Мониторинг стабильности достигнутых результатов (с «25»04.2021 г.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по «25»06.2021 г.)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5029" y="6444343"/>
            <a:ext cx="3018971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771" y="2902857"/>
            <a:ext cx="11596915" cy="1826792"/>
          </a:xfrm>
        </p:spPr>
        <p:txBody>
          <a:bodyPr/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школе внедряются инструменты бережливого управления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5S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популярная система организации рабочего места,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разработанная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послевоенной Японии.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выстроена на основе пяти принципов: 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Самоорганизация, Систематическая уборка, Стандартизация, Совершенствование.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внедрена в нашей школе повсеместно: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места директора до рабочих мест учителей.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5029" y="6444343"/>
            <a:ext cx="3018971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8" t="16982" r="39804" b="22470"/>
          <a:stretch/>
        </p:blipFill>
        <p:spPr bwMode="auto">
          <a:xfrm>
            <a:off x="9970336" y="3889959"/>
            <a:ext cx="1916863" cy="2554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5" t="7093" r="33348" b="13542"/>
          <a:stretch/>
        </p:blipFill>
        <p:spPr bwMode="auto">
          <a:xfrm>
            <a:off x="427290" y="4018259"/>
            <a:ext cx="1805158" cy="2426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3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4357" y="1078416"/>
            <a:ext cx="9143745" cy="808441"/>
          </a:xfrm>
        </p:spPr>
        <p:txBody>
          <a:bodyPr/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и принципы бережливых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сокращение всех видов потерь, под которыми понимаются любые действия, не добавляющие ценности, но расходующие время сотрудников и ресурсы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5029" y="6444343"/>
            <a:ext cx="3018971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40229" y="1857829"/>
            <a:ext cx="1069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Определение видов потерь: избыточная отчетность, обработка, ожидания, перегрузка, переделка и брак, незадействованный потенциал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сотрудников.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849257" y="2504160"/>
            <a:ext cx="420914" cy="500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0228" y="3015120"/>
            <a:ext cx="1053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Оптимизация текущих процессов в школе, исключение из них ненужных избыточных действий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педагогов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834741" y="3497943"/>
            <a:ext cx="435430" cy="566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61577" y="4064000"/>
            <a:ext cx="5964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Эффективное использование времени педагогов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229" y="5428343"/>
            <a:ext cx="117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ЭФФЕКТ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048191" y="5428343"/>
            <a:ext cx="1013386" cy="410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93142" y="5130877"/>
            <a:ext cx="808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Высвобождение времени для самообразования и творчества, повышение удовлетворенности педагогов. </a:t>
            </a:r>
          </a:p>
        </p:txBody>
      </p:sp>
    </p:spTree>
    <p:extLst>
      <p:ext uri="{BB962C8B-B14F-4D97-AF65-F5344CB8AC3E}">
        <p14:creationId xmlns:p14="http://schemas.microsoft.com/office/powerpoint/2010/main" val="377145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903786"/>
            <a:ext cx="11800114" cy="452550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бережливого рабочего места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Избавиться от ненужного: убрать то, что не используется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места нужно адаптировать под работу. Минимизируйте рабочую поверхность. Рабочее место начинает накапливать ненужные вещи, из-за этого необходимо больше времени тратить на уборку, что ведет к потере времени из-за избыточной обработки. Поэтому следует ограничить пространство. Приведите свободное пространство в соответствие с работой.  На рабочем столе учителя должен быть компьютер, принтер, карандашная(органайзер), тетради (если есть) обучающихся систематизируются. Папки располагаются в контейнере для папок. Набор ручек: синяя, черная, красная и карандаш.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вещь на своем месте: расположить в удобном порядке то, что используется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 на рабочий стол учителя должен падать с левой стороны. Принтер располагается справа. Колонки – слева.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чистоту и порядок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стандарты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ящиков тумбочки или стола учителя должно быть рассортировано. Верхний ящик – канцелярские принадлежности, средний ящик – документы для ежедневной работы, бумага, бланки и т.д., нижний ящик — личные вещи. 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Совершенствуйте свое рабочее место.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5029" y="6444343"/>
            <a:ext cx="3018971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6802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464</Words>
  <Application>Microsoft Office PowerPoint</Application>
  <PresentationFormat>Произвольный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1_Default Design</vt:lpstr>
      <vt:lpstr>       «Время терять – успеха не знать»</vt:lpstr>
      <vt:lpstr>КОМАНДА ПРОЕКТА</vt:lpstr>
      <vt:lpstr>Проект «Время терять – успеха не знать»</vt:lpstr>
      <vt:lpstr>ПАСПОРТ ПРОЕКТА  «Время терять – успеха не знать»</vt:lpstr>
      <vt:lpstr>ЭТАПЫ ПРОЕКТА</vt:lpstr>
      <vt:lpstr>СРОКИ ПРОЕКТА</vt:lpstr>
      <vt:lpstr>В школе внедряются инструменты бережливого управления. 5S — популярная система организации рабочего места,  разработанная в послевоенной Японии.  Она выстроена на основе пяти принципов:  Сортировка, Самоорганизация, Систематическая уборка, Стандартизация, Совершенствование.   Данная система внедрена в нашей школе повсеместно:  от рабочего места директора до рабочих мест учителей. </vt:lpstr>
      <vt:lpstr>Ценности и принципы бережливых технологий Ориентация на сокращение всех видов потерь, под которыми понимаются любые действия, не добавляющие ценности, но расходующие время сотрудников и ресурсы организации.</vt:lpstr>
      <vt:lpstr>Презентация PowerPoint</vt:lpstr>
      <vt:lpstr>Результативность работы</vt:lpstr>
      <vt:lpstr>Результативность работы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Коровина Юлия Викторовна</dc:creator>
  <cp:lastModifiedBy>Комп-7</cp:lastModifiedBy>
  <cp:revision>107</cp:revision>
  <dcterms:created xsi:type="dcterms:W3CDTF">2019-08-20T04:46:59Z</dcterms:created>
  <dcterms:modified xsi:type="dcterms:W3CDTF">2021-06-03T05:50:20Z</dcterms:modified>
</cp:coreProperties>
</file>